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2104" y="-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23711"/>
            <a:ext cx="67818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US" sz="4000" spc="-5" dirty="0" smtClean="0"/>
              <a:t>20. </a:t>
            </a:r>
            <a:r>
              <a:rPr sz="4000" spc="-5" dirty="0" smtClean="0"/>
              <a:t>HORIZONTAL </a:t>
            </a:r>
            <a:r>
              <a:rPr sz="4000" spc="-5" dirty="0"/>
              <a:t>VS. VERTICAL</a:t>
            </a:r>
            <a:r>
              <a:rPr sz="4000" spc="-20" dirty="0"/>
              <a:t> </a:t>
            </a:r>
            <a:r>
              <a:rPr sz="4000" spc="-5" dirty="0"/>
              <a:t>SCALING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6073520"/>
            <a:ext cx="5657850" cy="15824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49530">
              <a:lnSpc>
                <a:spcPts val="1540"/>
              </a:lnSpc>
              <a:spcBef>
                <a:spcPts val="270"/>
              </a:spcBef>
            </a:pPr>
            <a:r>
              <a:rPr sz="1400" b="1" spc="-5" dirty="0">
                <a:latin typeface="Bell MT"/>
                <a:cs typeface="Bell MT"/>
              </a:rPr>
              <a:t>Horizontal </a:t>
            </a:r>
            <a:r>
              <a:rPr sz="1400" b="1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means that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scale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adding more machines into </a:t>
            </a:r>
            <a:r>
              <a:rPr sz="1400" dirty="0">
                <a:latin typeface="Bell MT"/>
                <a:cs typeface="Bell MT"/>
              </a:rPr>
              <a:t>your  </a:t>
            </a:r>
            <a:r>
              <a:rPr sz="1400" spc="-5" dirty="0">
                <a:latin typeface="Bell MT"/>
                <a:cs typeface="Bell MT"/>
              </a:rPr>
              <a:t>pool of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resources.</a:t>
            </a:r>
            <a:endParaRPr sz="1400">
              <a:latin typeface="Bell MT"/>
              <a:cs typeface="Bel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080">
              <a:lnSpc>
                <a:spcPts val="1540"/>
              </a:lnSpc>
            </a:pPr>
            <a:r>
              <a:rPr sz="1400" b="1" spc="-5" dirty="0">
                <a:latin typeface="Bell MT"/>
                <a:cs typeface="Bell MT"/>
              </a:rPr>
              <a:t>Vertical </a:t>
            </a:r>
            <a:r>
              <a:rPr sz="1400" b="1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means that </a:t>
            </a:r>
            <a:r>
              <a:rPr sz="1400" dirty="0">
                <a:latin typeface="Bell MT"/>
                <a:cs typeface="Bell MT"/>
              </a:rPr>
              <a:t>you </a:t>
            </a:r>
            <a:r>
              <a:rPr sz="1400" spc="-5" dirty="0">
                <a:latin typeface="Bell MT"/>
                <a:cs typeface="Bell MT"/>
              </a:rPr>
              <a:t>scale by adding more </a:t>
            </a:r>
            <a:r>
              <a:rPr sz="1400" dirty="0">
                <a:latin typeface="Bell MT"/>
                <a:cs typeface="Bell MT"/>
              </a:rPr>
              <a:t>power </a:t>
            </a:r>
            <a:r>
              <a:rPr sz="1400" spc="-5" dirty="0">
                <a:latin typeface="Bell MT"/>
                <a:cs typeface="Bell MT"/>
              </a:rPr>
              <a:t>(CPU, RAM) </a:t>
            </a:r>
            <a:r>
              <a:rPr sz="1400" dirty="0">
                <a:latin typeface="Bell MT"/>
                <a:cs typeface="Bell MT"/>
              </a:rPr>
              <a:t>to  your </a:t>
            </a:r>
            <a:r>
              <a:rPr sz="1400" spc="-5" dirty="0">
                <a:latin typeface="Bell MT"/>
                <a:cs typeface="Bell MT"/>
              </a:rPr>
              <a:t>existing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machine</a:t>
            </a:r>
            <a:endParaRPr sz="1400">
              <a:latin typeface="Bell MT"/>
              <a:cs typeface="Bell MT"/>
            </a:endParaRPr>
          </a:p>
          <a:p>
            <a:pPr marL="12700" marR="282575">
              <a:lnSpc>
                <a:spcPts val="1560"/>
              </a:lnSpc>
              <a:spcBef>
                <a:spcPts val="1260"/>
              </a:spcBef>
            </a:pPr>
            <a:r>
              <a:rPr sz="1400" spc="-5" dirty="0">
                <a:latin typeface="Bell MT"/>
                <a:cs typeface="Bell MT"/>
              </a:rPr>
              <a:t>Navigate to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EC2 dashboard from the </a:t>
            </a:r>
            <a:r>
              <a:rPr sz="1400" dirty="0">
                <a:latin typeface="Bell MT"/>
                <a:cs typeface="Bell MT"/>
              </a:rPr>
              <a:t>AWS Console and </a:t>
            </a:r>
            <a:r>
              <a:rPr sz="1400" spc="-5" dirty="0">
                <a:latin typeface="Bell MT"/>
                <a:cs typeface="Bell MT"/>
              </a:rPr>
              <a:t>select Launch  Configurations, located in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left </a:t>
            </a:r>
            <a:r>
              <a:rPr sz="1400" dirty="0">
                <a:latin typeface="Bell MT"/>
                <a:cs typeface="Bell MT"/>
              </a:rPr>
              <a:t>bar </a:t>
            </a:r>
            <a:r>
              <a:rPr sz="1400" spc="-5" dirty="0">
                <a:latin typeface="Bell MT"/>
                <a:cs typeface="Bell MT"/>
              </a:rPr>
              <a:t>under Auto</a:t>
            </a:r>
            <a:r>
              <a:rPr sz="1400" spc="-1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Scaling.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344" y="1291971"/>
            <a:ext cx="6689090" cy="8614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779416"/>
            <a:ext cx="6000750" cy="237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138066"/>
            <a:ext cx="558927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On </a:t>
            </a:r>
            <a:r>
              <a:rPr sz="1400" spc="-5" dirty="0">
                <a:latin typeface="Bell MT"/>
                <a:cs typeface="Bell MT"/>
              </a:rPr>
              <a:t>the next page, choose Review, </a:t>
            </a:r>
            <a:r>
              <a:rPr sz="1400" dirty="0">
                <a:latin typeface="Bell MT"/>
                <a:cs typeface="Bell MT"/>
              </a:rPr>
              <a:t>as </a:t>
            </a:r>
            <a:r>
              <a:rPr sz="1400" spc="-5" dirty="0">
                <a:latin typeface="Bell MT"/>
                <a:cs typeface="Bell MT"/>
              </a:rPr>
              <a:t>we </a:t>
            </a:r>
            <a:r>
              <a:rPr sz="1400" spc="-10" dirty="0">
                <a:latin typeface="Bell MT"/>
                <a:cs typeface="Bell MT"/>
              </a:rPr>
              <a:t>do </a:t>
            </a:r>
            <a:r>
              <a:rPr sz="1400" spc="-5" dirty="0">
                <a:latin typeface="Bell MT"/>
                <a:cs typeface="Bell MT"/>
              </a:rPr>
              <a:t>not want to </a:t>
            </a:r>
            <a:r>
              <a:rPr sz="1400" dirty="0">
                <a:latin typeface="Bell MT"/>
                <a:cs typeface="Bell MT"/>
              </a:rPr>
              <a:t>add any </a:t>
            </a:r>
            <a:r>
              <a:rPr sz="1400" spc="-5" dirty="0">
                <a:latin typeface="Bell MT"/>
                <a:cs typeface="Bell MT"/>
              </a:rPr>
              <a:t>tags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these  instances.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902982"/>
            <a:ext cx="5699760" cy="43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review of all </a:t>
            </a:r>
            <a:r>
              <a:rPr sz="1400" spc="-5" dirty="0">
                <a:latin typeface="Bell MT"/>
                <a:cs typeface="Bell MT"/>
              </a:rPr>
              <a:t>your settings,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click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Auto </a:t>
            </a:r>
            <a:r>
              <a:rPr sz="1400" b="1" spc="-5" dirty="0">
                <a:latin typeface="Bell MT"/>
                <a:cs typeface="Bell MT"/>
              </a:rPr>
              <a:t>Scaling</a:t>
            </a:r>
            <a:r>
              <a:rPr sz="1400" b="1" spc="-3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Group.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340104"/>
            <a:ext cx="6689090" cy="856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696980"/>
            <a:ext cx="6000750" cy="751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447041"/>
            <a:ext cx="6000750" cy="2162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252099"/>
            <a:ext cx="5498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Instances page to </a:t>
            </a:r>
            <a:r>
              <a:rPr sz="1400" dirty="0">
                <a:latin typeface="Bell MT"/>
                <a:cs typeface="Bell MT"/>
              </a:rPr>
              <a:t>see the </a:t>
            </a:r>
            <a:r>
              <a:rPr sz="1400" spc="-5" dirty="0">
                <a:latin typeface="Bell MT"/>
                <a:cs typeface="Bell MT"/>
              </a:rPr>
              <a:t>instances </a:t>
            </a:r>
            <a:r>
              <a:rPr sz="1400" dirty="0">
                <a:latin typeface="Bell MT"/>
                <a:cs typeface="Bell MT"/>
              </a:rPr>
              <a:t>which </a:t>
            </a:r>
            <a:r>
              <a:rPr sz="1400" spc="-5" dirty="0">
                <a:latin typeface="Bell MT"/>
                <a:cs typeface="Bell MT"/>
              </a:rPr>
              <a:t>were started</a:t>
            </a:r>
            <a:r>
              <a:rPr sz="1400" spc="3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creating.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805309"/>
            <a:ext cx="5911850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Load Balancers section, select </a:t>
            </a: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load balancer, choose instances  tab,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see instances from two AZ’s </a:t>
            </a:r>
            <a:r>
              <a:rPr sz="1400" dirty="0">
                <a:latin typeface="Bell MT"/>
                <a:cs typeface="Bell MT"/>
              </a:rPr>
              <a:t>attached </a:t>
            </a:r>
            <a:r>
              <a:rPr sz="1400" spc="-5" dirty="0">
                <a:latin typeface="Bell MT"/>
                <a:cs typeface="Bell MT"/>
              </a:rPr>
              <a:t>to ELB and status is in</a:t>
            </a:r>
            <a:r>
              <a:rPr sz="1400" spc="7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service.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825" y="914412"/>
            <a:ext cx="6713220" cy="8541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434844"/>
            <a:ext cx="6000750" cy="160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397253"/>
            <a:ext cx="5416550" cy="6343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0"/>
              </a:spcBef>
            </a:pPr>
            <a:r>
              <a:rPr sz="1400" dirty="0">
                <a:latin typeface="Bell MT"/>
                <a:cs typeface="Bell MT"/>
              </a:rPr>
              <a:t>Then select </a:t>
            </a:r>
            <a:r>
              <a:rPr sz="1400" spc="-5" dirty="0">
                <a:latin typeface="Bell MT"/>
                <a:cs typeface="Bell MT"/>
              </a:rPr>
              <a:t>Description tab,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see </a:t>
            </a:r>
            <a:r>
              <a:rPr sz="1400" spc="-1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DNS name for ELB, copy and  browse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530"/>
              </a:lnSpc>
            </a:pPr>
            <a:r>
              <a:rPr sz="1400" dirty="0">
                <a:latin typeface="Bell MT"/>
                <a:cs typeface="Bell MT"/>
              </a:rPr>
              <a:t>your </a:t>
            </a:r>
            <a:r>
              <a:rPr sz="1400" spc="-5" dirty="0">
                <a:latin typeface="Bell MT"/>
                <a:cs typeface="Bell MT"/>
              </a:rPr>
              <a:t>application which is </a:t>
            </a:r>
            <a:r>
              <a:rPr sz="1400" dirty="0">
                <a:latin typeface="Bell MT"/>
                <a:cs typeface="Bell MT"/>
              </a:rPr>
              <a:t>auto scaled </a:t>
            </a:r>
            <a:r>
              <a:rPr sz="1400" spc="-5" dirty="0">
                <a:latin typeface="Bell MT"/>
                <a:cs typeface="Bell MT"/>
              </a:rPr>
              <a:t>and </a:t>
            </a:r>
            <a:r>
              <a:rPr sz="1400" spc="-10" dirty="0">
                <a:latin typeface="Bell MT"/>
                <a:cs typeface="Bell MT"/>
              </a:rPr>
              <a:t>high</a:t>
            </a:r>
            <a:r>
              <a:rPr sz="1400" spc="-5" dirty="0">
                <a:latin typeface="Bell MT"/>
                <a:cs typeface="Bell MT"/>
              </a:rPr>
              <a:t> available.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96154"/>
            <a:ext cx="5675630" cy="6330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If you </a:t>
            </a:r>
            <a:r>
              <a:rPr sz="1400" spc="-5" dirty="0">
                <a:latin typeface="Bell MT"/>
                <a:cs typeface="Bell MT"/>
              </a:rPr>
              <a:t>want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test self-healing, we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10" dirty="0">
                <a:latin typeface="Bell MT"/>
                <a:cs typeface="Bell MT"/>
              </a:rPr>
              <a:t>delete </a:t>
            </a:r>
            <a:r>
              <a:rPr sz="1400" spc="-5" dirty="0">
                <a:latin typeface="Bell MT"/>
                <a:cs typeface="Bell MT"/>
              </a:rPr>
              <a:t>one instance </a:t>
            </a:r>
            <a:r>
              <a:rPr sz="1400" dirty="0">
                <a:latin typeface="Bell MT"/>
                <a:cs typeface="Bell MT"/>
              </a:rPr>
              <a:t>which </a:t>
            </a:r>
            <a:r>
              <a:rPr sz="1400" spc="-5" dirty="0">
                <a:latin typeface="Bell MT"/>
                <a:cs typeface="Bell MT"/>
              </a:rPr>
              <a:t>is created </a:t>
            </a:r>
            <a:r>
              <a:rPr sz="1400" dirty="0">
                <a:latin typeface="Bell MT"/>
                <a:cs typeface="Bell MT"/>
              </a:rPr>
              <a:t>by  </a:t>
            </a:r>
            <a:r>
              <a:rPr sz="1400" spc="-5" dirty="0">
                <a:latin typeface="Bell MT"/>
                <a:cs typeface="Bell MT"/>
              </a:rPr>
              <a:t>Auto Scaling, 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will automatically launch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new instance to meet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minimum requirement </a:t>
            </a:r>
            <a:r>
              <a:rPr sz="1400" dirty="0">
                <a:latin typeface="Bell MT"/>
                <a:cs typeface="Bell MT"/>
              </a:rPr>
              <a:t>which put </a:t>
            </a:r>
            <a:r>
              <a:rPr sz="1400" spc="-5" dirty="0">
                <a:latin typeface="Bell MT"/>
                <a:cs typeface="Bell MT"/>
              </a:rPr>
              <a:t>as </a:t>
            </a:r>
            <a:r>
              <a:rPr sz="1400" dirty="0">
                <a:latin typeface="Bell MT"/>
                <a:cs typeface="Bell MT"/>
              </a:rPr>
              <a:t>2</a:t>
            </a:r>
            <a:r>
              <a:rPr sz="1400" spc="-5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instances.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5" y="1428750"/>
            <a:ext cx="6724650" cy="878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3870578"/>
            <a:ext cx="6000750" cy="1837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908444"/>
            <a:ext cx="6000750" cy="242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3424935"/>
            <a:ext cx="5301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Choose Create </a:t>
            </a:r>
            <a:r>
              <a:rPr sz="1400" spc="-5" dirty="0">
                <a:latin typeface="Bell MT"/>
                <a:cs typeface="Bell MT"/>
              </a:rPr>
              <a:t>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 under Welcome to Auto scaling</a:t>
            </a:r>
            <a:r>
              <a:rPr sz="1400" spc="-4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page.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064757"/>
            <a:ext cx="590867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an </a:t>
            </a:r>
            <a:r>
              <a:rPr sz="1400" spc="-5" dirty="0">
                <a:latin typeface="Bell MT"/>
                <a:cs typeface="Bell MT"/>
              </a:rPr>
              <a:t>overview of 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  creation. Click </a:t>
            </a:r>
            <a:r>
              <a:rPr sz="1400" b="1" spc="-5" dirty="0">
                <a:latin typeface="Bell MT"/>
                <a:cs typeface="Bell MT"/>
              </a:rPr>
              <a:t>Create launch</a:t>
            </a:r>
            <a:r>
              <a:rPr sz="1400" b="1" spc="20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2277873"/>
            <a:ext cx="6000750" cy="159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668901"/>
            <a:ext cx="6000750" cy="1876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34491"/>
            <a:ext cx="596709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Bell MT"/>
                <a:cs typeface="Bell MT"/>
              </a:rPr>
              <a:t>Under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Launch Configuration page,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My AMIs from left </a:t>
            </a:r>
            <a:r>
              <a:rPr sz="1400" spc="-10" dirty="0">
                <a:latin typeface="Bell MT"/>
                <a:cs typeface="Bell MT"/>
              </a:rPr>
              <a:t>pane,  </a:t>
            </a:r>
            <a:r>
              <a:rPr sz="1400" dirty="0">
                <a:latin typeface="Bell MT"/>
                <a:cs typeface="Bell MT"/>
              </a:rPr>
              <a:t>choose your </a:t>
            </a:r>
            <a:r>
              <a:rPr sz="1400" spc="-5" dirty="0">
                <a:latin typeface="Bell MT"/>
                <a:cs typeface="Bell MT"/>
              </a:rPr>
              <a:t>AMI by </a:t>
            </a:r>
            <a:r>
              <a:rPr sz="1400" dirty="0">
                <a:latin typeface="Bell MT"/>
                <a:cs typeface="Bell MT"/>
              </a:rPr>
              <a:t>clicking </a:t>
            </a:r>
            <a:r>
              <a:rPr sz="1400" spc="-5" dirty="0">
                <a:latin typeface="Bell MT"/>
                <a:cs typeface="Bell MT"/>
              </a:rPr>
              <a:t>on</a:t>
            </a:r>
            <a:r>
              <a:rPr sz="1400" spc="-4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Select.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024503"/>
            <a:ext cx="46234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Choose your </a:t>
            </a:r>
            <a:r>
              <a:rPr sz="1400" spc="-5" dirty="0">
                <a:latin typeface="Bell MT"/>
                <a:cs typeface="Bell MT"/>
              </a:rPr>
              <a:t>instance type and click on Next Configure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Details.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7060565"/>
            <a:ext cx="5970905" cy="6356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just">
              <a:lnSpc>
                <a:spcPct val="92900"/>
              </a:lnSpc>
              <a:spcBef>
                <a:spcPts val="220"/>
              </a:spcBef>
            </a:pPr>
            <a:r>
              <a:rPr sz="1400" spc="-5" dirty="0">
                <a:latin typeface="Bell MT"/>
                <a:cs typeface="Bell MT"/>
              </a:rPr>
              <a:t>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name for </a:t>
            </a:r>
            <a:r>
              <a:rPr sz="1400" dirty="0">
                <a:latin typeface="Bell MT"/>
                <a:cs typeface="Bell MT"/>
              </a:rPr>
              <a:t>Launch </a:t>
            </a:r>
            <a:r>
              <a:rPr sz="1400" spc="-5" dirty="0">
                <a:latin typeface="Bell MT"/>
                <a:cs typeface="Bell MT"/>
              </a:rPr>
              <a:t>Configuration, do not </a:t>
            </a:r>
            <a:r>
              <a:rPr sz="1400" dirty="0">
                <a:latin typeface="Bell MT"/>
                <a:cs typeface="Bell MT"/>
              </a:rPr>
              <a:t>check </a:t>
            </a:r>
            <a:r>
              <a:rPr sz="1400" b="1" spc="-5" dirty="0">
                <a:latin typeface="Bell MT"/>
                <a:cs typeface="Bell MT"/>
              </a:rPr>
              <a:t>Request Spot </a:t>
            </a:r>
            <a:r>
              <a:rPr sz="1400" b="1" dirty="0">
                <a:latin typeface="Bell MT"/>
                <a:cs typeface="Bell MT"/>
              </a:rPr>
              <a:t>Instances</a:t>
            </a:r>
            <a:r>
              <a:rPr sz="1400" dirty="0">
                <a:latin typeface="Bell MT"/>
                <a:cs typeface="Bell MT"/>
              </a:rPr>
              <a:t>,  and </a:t>
            </a:r>
            <a:r>
              <a:rPr sz="1400" spc="-5" dirty="0">
                <a:latin typeface="Bell MT"/>
                <a:cs typeface="Bell MT"/>
              </a:rPr>
              <a:t>leave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b="1" spc="-10" dirty="0">
                <a:latin typeface="Bell MT"/>
                <a:cs typeface="Bell MT"/>
              </a:rPr>
              <a:t>IAM </a:t>
            </a:r>
            <a:r>
              <a:rPr sz="1400" b="1" spc="-5" dirty="0">
                <a:latin typeface="Bell MT"/>
                <a:cs typeface="Bell MT"/>
              </a:rPr>
              <a:t>role </a:t>
            </a:r>
            <a:r>
              <a:rPr sz="1400" dirty="0">
                <a:latin typeface="Bell MT"/>
                <a:cs typeface="Bell MT"/>
              </a:rPr>
              <a:t>set to </a:t>
            </a:r>
            <a:r>
              <a:rPr sz="1400" b="1" spc="-5" dirty="0">
                <a:latin typeface="Bell MT"/>
                <a:cs typeface="Bell MT"/>
              </a:rPr>
              <a:t>none</a:t>
            </a:r>
            <a:r>
              <a:rPr sz="1400" spc="-5" dirty="0">
                <a:latin typeface="Bell MT"/>
                <a:cs typeface="Bell MT"/>
              </a:rPr>
              <a:t>. Also, leave </a:t>
            </a:r>
            <a:r>
              <a:rPr sz="1400" b="1" spc="-5" dirty="0">
                <a:latin typeface="Bell MT"/>
                <a:cs typeface="Bell MT"/>
              </a:rPr>
              <a:t>Monitoring </a:t>
            </a:r>
            <a:r>
              <a:rPr sz="1400" spc="-5" dirty="0">
                <a:latin typeface="Bell MT"/>
                <a:cs typeface="Bell MT"/>
              </a:rPr>
              <a:t>unchecked and  </a:t>
            </a:r>
            <a:r>
              <a:rPr sz="1400" dirty="0">
                <a:latin typeface="Bell MT"/>
                <a:cs typeface="Bell MT"/>
              </a:rPr>
              <a:t>choose Next </a:t>
            </a:r>
            <a:r>
              <a:rPr sz="1400" spc="-5" dirty="0">
                <a:latin typeface="Bell MT"/>
                <a:cs typeface="Bell MT"/>
              </a:rPr>
              <a:t>Add</a:t>
            </a:r>
            <a:r>
              <a:rPr sz="1400" spc="-10" dirty="0">
                <a:latin typeface="Bell MT"/>
                <a:cs typeface="Bell MT"/>
              </a:rPr>
              <a:t> Storage.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16050"/>
            <a:ext cx="6593078" cy="856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924934"/>
            <a:ext cx="6000750" cy="2390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279138"/>
            <a:ext cx="552767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Bell MT"/>
                <a:cs typeface="Bell MT"/>
              </a:rPr>
              <a:t>leave everything with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default settings. Go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b="1" spc="-5" dirty="0">
                <a:latin typeface="Bell MT"/>
                <a:cs typeface="Bell MT"/>
              </a:rPr>
              <a:t>Next: Configure Security  </a:t>
            </a:r>
            <a:r>
              <a:rPr sz="1400" b="1" dirty="0">
                <a:latin typeface="Bell MT"/>
                <a:cs typeface="Bell MT"/>
              </a:rPr>
              <a:t>Group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670292"/>
            <a:ext cx="5878830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existing security group or </a:t>
            </a:r>
            <a:r>
              <a:rPr sz="1400" dirty="0">
                <a:latin typeface="Bell MT"/>
                <a:cs typeface="Bell MT"/>
              </a:rPr>
              <a:t>create a </a:t>
            </a:r>
            <a:r>
              <a:rPr sz="1400" spc="-5" dirty="0">
                <a:latin typeface="Bell MT"/>
                <a:cs typeface="Bell MT"/>
              </a:rPr>
              <a:t>new one </a:t>
            </a:r>
            <a:r>
              <a:rPr sz="1400" dirty="0">
                <a:latin typeface="Bell MT"/>
                <a:cs typeface="Bell MT"/>
              </a:rPr>
              <a:t>by </a:t>
            </a:r>
            <a:r>
              <a:rPr sz="1400" spc="-5" dirty="0">
                <a:latin typeface="Bell MT"/>
                <a:cs typeface="Bell MT"/>
              </a:rPr>
              <a:t>adding required ports and  </a:t>
            </a:r>
            <a:r>
              <a:rPr sz="1400" dirty="0">
                <a:latin typeface="Bell MT"/>
                <a:cs typeface="Bell MT"/>
              </a:rPr>
              <a:t>choose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b="1" dirty="0">
                <a:latin typeface="Bell MT"/>
                <a:cs typeface="Bell MT"/>
              </a:rPr>
              <a:t>Review.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955" y="1372362"/>
            <a:ext cx="6640830" cy="8686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4901209"/>
            <a:ext cx="6000750" cy="2390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254398"/>
            <a:ext cx="569976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5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giving </a:t>
            </a:r>
            <a:r>
              <a:rPr sz="1400" dirty="0">
                <a:latin typeface="Bell MT"/>
                <a:cs typeface="Bell MT"/>
              </a:rPr>
              <a:t>you review of all </a:t>
            </a:r>
            <a:r>
              <a:rPr sz="1400" spc="-5" dirty="0">
                <a:latin typeface="Bell MT"/>
                <a:cs typeface="Bell MT"/>
              </a:rPr>
              <a:t>your settings,</a:t>
            </a:r>
            <a:r>
              <a:rPr sz="1400" spc="1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click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</a:t>
            </a:r>
            <a:r>
              <a:rPr sz="1400" b="1" spc="-5" dirty="0">
                <a:latin typeface="Bell MT"/>
                <a:cs typeface="Bell MT"/>
              </a:rPr>
              <a:t>launch</a:t>
            </a:r>
            <a:r>
              <a:rPr sz="1400" b="1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448956"/>
            <a:ext cx="5763895" cy="43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sz="1400" spc="-5" dirty="0">
                <a:latin typeface="Bell MT"/>
                <a:cs typeface="Bell MT"/>
              </a:rPr>
              <a:t>You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asked for Key pair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existing or </a:t>
            </a:r>
            <a:r>
              <a:rPr sz="1400" dirty="0">
                <a:latin typeface="Bell MT"/>
                <a:cs typeface="Bell MT"/>
              </a:rPr>
              <a:t>create a </a:t>
            </a:r>
            <a:r>
              <a:rPr sz="1400" spc="-5" dirty="0">
                <a:latin typeface="Bell MT"/>
                <a:cs typeface="Bell MT"/>
              </a:rPr>
              <a:t>new one, then</a:t>
            </a:r>
            <a:r>
              <a:rPr sz="1400" spc="3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choose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25"/>
              </a:lnSpc>
            </a:pPr>
            <a:r>
              <a:rPr sz="1400" b="1" dirty="0">
                <a:latin typeface="Bell MT"/>
                <a:cs typeface="Bell MT"/>
              </a:rPr>
              <a:t>Create </a:t>
            </a:r>
            <a:r>
              <a:rPr sz="1400" b="1" spc="-5" dirty="0">
                <a:latin typeface="Bell MT"/>
                <a:cs typeface="Bell MT"/>
              </a:rPr>
              <a:t>launch</a:t>
            </a:r>
            <a:r>
              <a:rPr sz="1400" b="1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configuration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694" y="1400175"/>
            <a:ext cx="6616954" cy="873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423541"/>
            <a:ext cx="6000750" cy="279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925" y="6805296"/>
            <a:ext cx="6000750" cy="1895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1384174"/>
            <a:ext cx="5521960" cy="8324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240029">
              <a:lnSpc>
                <a:spcPts val="1550"/>
              </a:lnSpc>
              <a:spcBef>
                <a:spcPts val="260"/>
              </a:spcBef>
            </a:pPr>
            <a:r>
              <a:rPr sz="1400" dirty="0">
                <a:latin typeface="Bell MT"/>
                <a:cs typeface="Bell MT"/>
              </a:rPr>
              <a:t>AWS </a:t>
            </a:r>
            <a:r>
              <a:rPr sz="1400" spc="-5" dirty="0">
                <a:latin typeface="Bell MT"/>
                <a:cs typeface="Bell MT"/>
              </a:rPr>
              <a:t>will provide you with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page to </a:t>
            </a:r>
            <a:r>
              <a:rPr sz="1400" dirty="0">
                <a:latin typeface="Bell MT"/>
                <a:cs typeface="Bell MT"/>
              </a:rPr>
              <a:t>Create </a:t>
            </a:r>
            <a:r>
              <a:rPr sz="1400" spc="-5" dirty="0">
                <a:latin typeface="Bell MT"/>
                <a:cs typeface="Bell MT"/>
              </a:rPr>
              <a:t>Auto </a:t>
            </a:r>
            <a:r>
              <a:rPr sz="1400" dirty="0">
                <a:latin typeface="Bell MT"/>
                <a:cs typeface="Bell MT"/>
              </a:rPr>
              <a:t>Scaling </a:t>
            </a:r>
            <a:r>
              <a:rPr sz="1400" spc="-5" dirty="0">
                <a:latin typeface="Bell MT"/>
                <a:cs typeface="Bell MT"/>
              </a:rPr>
              <a:t>group.  Specify </a:t>
            </a:r>
            <a:r>
              <a:rPr sz="1400" dirty="0">
                <a:latin typeface="Bell MT"/>
                <a:cs typeface="Bell MT"/>
              </a:rPr>
              <a:t>a </a:t>
            </a:r>
            <a:r>
              <a:rPr sz="1400" spc="-5" dirty="0">
                <a:latin typeface="Bell MT"/>
                <a:cs typeface="Bell MT"/>
              </a:rPr>
              <a:t>group name, we will start with </a:t>
            </a:r>
            <a:r>
              <a:rPr sz="1400" dirty="0">
                <a:latin typeface="Bell MT"/>
                <a:cs typeface="Bell MT"/>
              </a:rPr>
              <a:t>2 </a:t>
            </a:r>
            <a:r>
              <a:rPr sz="1400" spc="-5" dirty="0">
                <a:latin typeface="Bell MT"/>
                <a:cs typeface="Bell MT"/>
              </a:rPr>
              <a:t>instances for high</a:t>
            </a:r>
            <a:r>
              <a:rPr sz="1400" spc="8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availability.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60"/>
              </a:lnSpc>
              <a:spcBef>
                <a:spcPts val="5"/>
              </a:spcBef>
            </a:pPr>
            <a:r>
              <a:rPr sz="1400" dirty="0">
                <a:latin typeface="Bell MT"/>
                <a:cs typeface="Bell MT"/>
              </a:rPr>
              <a:t>Select </a:t>
            </a:r>
            <a:r>
              <a:rPr sz="1400" spc="-5" dirty="0">
                <a:latin typeface="Bell MT"/>
                <a:cs typeface="Bell MT"/>
              </a:rPr>
              <a:t>VPC from the </a:t>
            </a:r>
            <a:r>
              <a:rPr sz="1400" dirty="0">
                <a:latin typeface="Bell MT"/>
                <a:cs typeface="Bell MT"/>
              </a:rPr>
              <a:t>VPC </a:t>
            </a:r>
            <a:r>
              <a:rPr sz="1400" spc="-5" dirty="0">
                <a:latin typeface="Bell MT"/>
                <a:cs typeface="Bell MT"/>
              </a:rPr>
              <a:t>drop down list, add subnets under subnet section.  </a:t>
            </a:r>
            <a:r>
              <a:rPr sz="1400" dirty="0">
                <a:latin typeface="Bell MT"/>
                <a:cs typeface="Bell MT"/>
              </a:rPr>
              <a:t>Then </a:t>
            </a:r>
            <a:r>
              <a:rPr sz="1400" spc="-5" dirty="0">
                <a:latin typeface="Bell MT"/>
                <a:cs typeface="Bell MT"/>
              </a:rPr>
              <a:t>expand Advanced Details.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373116"/>
            <a:ext cx="5955030" cy="12274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ct val="92200"/>
              </a:lnSpc>
              <a:spcBef>
                <a:spcPts val="235"/>
              </a:spcBef>
            </a:pPr>
            <a:r>
              <a:rPr sz="1400" spc="-5" dirty="0">
                <a:latin typeface="Bell MT"/>
                <a:cs typeface="Bell MT"/>
              </a:rPr>
              <a:t>Under Subnet area is </a:t>
            </a:r>
            <a:r>
              <a:rPr sz="1400" dirty="0">
                <a:latin typeface="Bell MT"/>
                <a:cs typeface="Bell MT"/>
              </a:rPr>
              <a:t>an </a:t>
            </a:r>
            <a:r>
              <a:rPr sz="1400" spc="-5" dirty="0">
                <a:latin typeface="Bell MT"/>
                <a:cs typeface="Bell MT"/>
              </a:rPr>
              <a:t>Advanced Details section. Expand this </a:t>
            </a:r>
            <a:r>
              <a:rPr sz="1400" dirty="0">
                <a:latin typeface="Bell MT"/>
                <a:cs typeface="Bell MT"/>
              </a:rPr>
              <a:t>so </a:t>
            </a:r>
            <a:r>
              <a:rPr sz="1400" spc="-5" dirty="0">
                <a:latin typeface="Bell MT"/>
                <a:cs typeface="Bell MT"/>
              </a:rPr>
              <a:t>we </a:t>
            </a:r>
            <a:r>
              <a:rPr sz="1400" dirty="0">
                <a:latin typeface="Bell MT"/>
                <a:cs typeface="Bell MT"/>
              </a:rPr>
              <a:t>can  </a:t>
            </a:r>
            <a:r>
              <a:rPr sz="1400" spc="-5" dirty="0">
                <a:latin typeface="Bell MT"/>
                <a:cs typeface="Bell MT"/>
              </a:rPr>
              <a:t>configure load balancing portion of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application. Check Receive traffic from  Elastic Load Balancer(s) and in </a:t>
            </a:r>
            <a:r>
              <a:rPr sz="1400" dirty="0">
                <a:latin typeface="Bell MT"/>
                <a:cs typeface="Bell MT"/>
              </a:rPr>
              <a:t>the box below, </a:t>
            </a:r>
            <a:r>
              <a:rPr sz="1400" spc="-5" dirty="0">
                <a:latin typeface="Bell MT"/>
                <a:cs typeface="Bell MT"/>
              </a:rPr>
              <a:t>select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single ELB available. </a:t>
            </a:r>
            <a:r>
              <a:rPr sz="1400" dirty="0">
                <a:latin typeface="Bell MT"/>
                <a:cs typeface="Bell MT"/>
              </a:rPr>
              <a:t>Set  the </a:t>
            </a:r>
            <a:r>
              <a:rPr sz="1400" spc="-5" dirty="0">
                <a:latin typeface="Bell MT"/>
                <a:cs typeface="Bell MT"/>
              </a:rPr>
              <a:t>Health Check Type to ELB. You </a:t>
            </a:r>
            <a:r>
              <a:rPr sz="1400" dirty="0">
                <a:latin typeface="Bell MT"/>
                <a:cs typeface="Bell MT"/>
              </a:rPr>
              <a:t>can </a:t>
            </a:r>
            <a:r>
              <a:rPr sz="1400" spc="-5" dirty="0">
                <a:latin typeface="Bell MT"/>
                <a:cs typeface="Bell MT"/>
              </a:rPr>
              <a:t>leave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Health Check Grace </a:t>
            </a:r>
            <a:r>
              <a:rPr sz="1400" dirty="0">
                <a:latin typeface="Bell MT"/>
                <a:cs typeface="Bell MT"/>
              </a:rPr>
              <a:t>Period </a:t>
            </a:r>
            <a:r>
              <a:rPr sz="1400" spc="-5" dirty="0">
                <a:latin typeface="Bell MT"/>
                <a:cs typeface="Bell MT"/>
              </a:rPr>
              <a:t>at 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default 300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seconds.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585"/>
              </a:lnSpc>
            </a:pPr>
            <a:r>
              <a:rPr sz="1400" dirty="0">
                <a:latin typeface="Bell MT"/>
                <a:cs typeface="Bell MT"/>
              </a:rPr>
              <a:t>Then choose </a:t>
            </a:r>
            <a:r>
              <a:rPr sz="1400" spc="-5" dirty="0">
                <a:latin typeface="Bell MT"/>
                <a:cs typeface="Bell MT"/>
              </a:rPr>
              <a:t>next configure scaling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policies.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084" y="1340104"/>
            <a:ext cx="6689090" cy="856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2969526"/>
            <a:ext cx="6000750" cy="3610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522488"/>
            <a:ext cx="5714365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want to </a:t>
            </a:r>
            <a:r>
              <a:rPr sz="1400" b="1" spc="-5" dirty="0">
                <a:latin typeface="Bell MT"/>
                <a:cs typeface="Bell MT"/>
              </a:rPr>
              <a:t>Use scaling policies to </a:t>
            </a:r>
            <a:r>
              <a:rPr sz="1400" b="1" dirty="0">
                <a:latin typeface="Bell MT"/>
                <a:cs typeface="Bell MT"/>
              </a:rPr>
              <a:t>adjust the</a:t>
            </a:r>
            <a:r>
              <a:rPr sz="1400" b="1" spc="-5" dirty="0">
                <a:latin typeface="Bell MT"/>
                <a:cs typeface="Bell MT"/>
              </a:rPr>
              <a:t> </a:t>
            </a:r>
            <a:r>
              <a:rPr sz="1400" b="1" dirty="0">
                <a:latin typeface="Bell MT"/>
                <a:cs typeface="Bell MT"/>
              </a:rPr>
              <a:t>capacity</a:t>
            </a:r>
            <a:endParaRPr sz="1400">
              <a:latin typeface="Bell MT"/>
              <a:cs typeface="Bell MT"/>
            </a:endParaRPr>
          </a:p>
          <a:p>
            <a:pPr marL="12700" marR="146685">
              <a:lnSpc>
                <a:spcPts val="1570"/>
              </a:lnSpc>
              <a:spcBef>
                <a:spcPts val="100"/>
              </a:spcBef>
            </a:pPr>
            <a:r>
              <a:rPr sz="1400" b="1" spc="-5" dirty="0">
                <a:latin typeface="Bell MT"/>
                <a:cs typeface="Bell MT"/>
              </a:rPr>
              <a:t>of this group</a:t>
            </a:r>
            <a:r>
              <a:rPr sz="1400" spc="-5" dirty="0">
                <a:latin typeface="Bell MT"/>
                <a:cs typeface="Bell MT"/>
              </a:rPr>
              <a:t>. You will </a:t>
            </a:r>
            <a:r>
              <a:rPr sz="1400" dirty="0">
                <a:latin typeface="Bell MT"/>
                <a:cs typeface="Bell MT"/>
              </a:rPr>
              <a:t>be </a:t>
            </a:r>
            <a:r>
              <a:rPr sz="1400" spc="-5" dirty="0">
                <a:latin typeface="Bell MT"/>
                <a:cs typeface="Bell MT"/>
              </a:rPr>
              <a:t>presented with </a:t>
            </a:r>
            <a:r>
              <a:rPr sz="1400" dirty="0">
                <a:latin typeface="Bell MT"/>
                <a:cs typeface="Bell MT"/>
              </a:rPr>
              <a:t>two </a:t>
            </a:r>
            <a:r>
              <a:rPr sz="1400" spc="-5" dirty="0">
                <a:latin typeface="Bell MT"/>
                <a:cs typeface="Bell MT"/>
              </a:rPr>
              <a:t>options for </a:t>
            </a:r>
            <a:r>
              <a:rPr sz="1400" dirty="0">
                <a:latin typeface="Bell MT"/>
                <a:cs typeface="Bell MT"/>
              </a:rPr>
              <a:t>actions and alerts:  </a:t>
            </a:r>
            <a:r>
              <a:rPr sz="1400" spc="-5" dirty="0">
                <a:latin typeface="Bell MT"/>
                <a:cs typeface="Bell MT"/>
              </a:rPr>
              <a:t>Increasing and Decreasing the group</a:t>
            </a:r>
            <a:r>
              <a:rPr sz="1400" dirty="0">
                <a:latin typeface="Bell MT"/>
                <a:cs typeface="Bell MT"/>
              </a:rPr>
              <a:t> </a:t>
            </a:r>
            <a:r>
              <a:rPr sz="1400" spc="-10" dirty="0">
                <a:latin typeface="Bell MT"/>
                <a:cs typeface="Bell MT"/>
              </a:rPr>
              <a:t>size.</a:t>
            </a:r>
            <a:endParaRPr sz="1400">
              <a:latin typeface="Bell MT"/>
              <a:cs typeface="Bell MT"/>
            </a:endParaRPr>
          </a:p>
          <a:p>
            <a:pPr marL="62865">
              <a:lnSpc>
                <a:spcPts val="1455"/>
              </a:lnSpc>
            </a:pPr>
            <a:r>
              <a:rPr sz="1350" spc="-5" dirty="0">
                <a:latin typeface="Bell MT"/>
                <a:cs typeface="Bell MT"/>
              </a:rPr>
              <a:t>First, we must define </a:t>
            </a:r>
            <a:r>
              <a:rPr sz="1350" dirty="0">
                <a:latin typeface="Bell MT"/>
                <a:cs typeface="Bell MT"/>
              </a:rPr>
              <a:t>the </a:t>
            </a:r>
            <a:r>
              <a:rPr sz="1350" spc="-5" dirty="0">
                <a:latin typeface="Bell MT"/>
                <a:cs typeface="Bell MT"/>
              </a:rPr>
              <a:t>minimum and maximum amount of instances,</a:t>
            </a:r>
            <a:r>
              <a:rPr sz="1350" spc="80" dirty="0">
                <a:latin typeface="Bell MT"/>
                <a:cs typeface="Bell MT"/>
              </a:rPr>
              <a:t> </a:t>
            </a:r>
            <a:r>
              <a:rPr sz="1350" spc="-5" dirty="0">
                <a:latin typeface="Bell MT"/>
                <a:cs typeface="Bell MT"/>
              </a:rPr>
              <a:t>however.</a:t>
            </a:r>
            <a:endParaRPr sz="1350">
              <a:latin typeface="Bell MT"/>
              <a:cs typeface="Bel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it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b="1" dirty="0">
                <a:latin typeface="Bell MT"/>
                <a:cs typeface="Bell MT"/>
              </a:rPr>
              <a:t>Scale between 2 </a:t>
            </a:r>
            <a:r>
              <a:rPr sz="1400" b="1" spc="-5" dirty="0">
                <a:latin typeface="Bell MT"/>
                <a:cs typeface="Bell MT"/>
              </a:rPr>
              <a:t>and </a:t>
            </a:r>
            <a:r>
              <a:rPr sz="1400" b="1" dirty="0">
                <a:latin typeface="Bell MT"/>
                <a:cs typeface="Bell MT"/>
              </a:rPr>
              <a:t>4</a:t>
            </a:r>
            <a:r>
              <a:rPr sz="1400" b="1" spc="-3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instances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  <a:p>
            <a:pPr marL="12700">
              <a:lnSpc>
                <a:spcPts val="1630"/>
              </a:lnSpc>
            </a:pPr>
            <a:r>
              <a:rPr sz="1400" spc="-5" dirty="0">
                <a:latin typeface="Bell MT"/>
                <a:cs typeface="Bell MT"/>
              </a:rPr>
              <a:t>Within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b="1" spc="-5" dirty="0">
                <a:latin typeface="Bell MT"/>
                <a:cs typeface="Bell MT"/>
              </a:rPr>
              <a:t>Increase </a:t>
            </a:r>
            <a:r>
              <a:rPr sz="1400" b="1" dirty="0">
                <a:latin typeface="Bell MT"/>
                <a:cs typeface="Bell MT"/>
              </a:rPr>
              <a:t>Group </a:t>
            </a:r>
            <a:r>
              <a:rPr sz="1400" b="1" spc="-5" dirty="0">
                <a:latin typeface="Bell MT"/>
                <a:cs typeface="Bell MT"/>
              </a:rPr>
              <a:t>Size </a:t>
            </a:r>
            <a:r>
              <a:rPr sz="1400" spc="-5" dirty="0">
                <a:latin typeface="Bell MT"/>
                <a:cs typeface="Bell MT"/>
              </a:rPr>
              <a:t>area, press </a:t>
            </a:r>
            <a:r>
              <a:rPr sz="1400" b="1" dirty="0">
                <a:latin typeface="Bell MT"/>
                <a:cs typeface="Bell MT"/>
              </a:rPr>
              <a:t>Add </a:t>
            </a:r>
            <a:r>
              <a:rPr sz="1400" b="1" spc="-5" dirty="0">
                <a:latin typeface="Bell MT"/>
                <a:cs typeface="Bell MT"/>
              </a:rPr>
              <a:t>new</a:t>
            </a:r>
            <a:r>
              <a:rPr sz="1400" b="1" spc="-25" dirty="0">
                <a:latin typeface="Bell MT"/>
                <a:cs typeface="Bell MT"/>
              </a:rPr>
              <a:t> </a:t>
            </a:r>
            <a:r>
              <a:rPr sz="1400" b="1" spc="-5" dirty="0">
                <a:latin typeface="Bell MT"/>
                <a:cs typeface="Bell MT"/>
              </a:rPr>
              <a:t>alarm</a:t>
            </a:r>
            <a:r>
              <a:rPr sz="1400" spc="-5" dirty="0">
                <a:latin typeface="Bell MT"/>
                <a:cs typeface="Bell MT"/>
              </a:rPr>
              <a:t>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934848"/>
            <a:ext cx="5546725" cy="6330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ts val="1550"/>
              </a:lnSpc>
              <a:spcBef>
                <a:spcPts val="265"/>
              </a:spcBef>
            </a:pPr>
            <a:r>
              <a:rPr sz="1400" spc="-5" dirty="0">
                <a:latin typeface="Bell MT"/>
                <a:cs typeface="Bell MT"/>
              </a:rPr>
              <a:t>Uncheck the </a:t>
            </a:r>
            <a:r>
              <a:rPr sz="1400" dirty="0">
                <a:latin typeface="Bell MT"/>
                <a:cs typeface="Bell MT"/>
              </a:rPr>
              <a:t>option </a:t>
            </a:r>
            <a:r>
              <a:rPr sz="1400" spc="-1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send </a:t>
            </a:r>
            <a:r>
              <a:rPr sz="1400" dirty="0">
                <a:latin typeface="Bell MT"/>
                <a:cs typeface="Bell MT"/>
              </a:rPr>
              <a:t>out a </a:t>
            </a:r>
            <a:r>
              <a:rPr sz="1400" spc="-5" dirty="0">
                <a:latin typeface="Bell MT"/>
                <a:cs typeface="Bell MT"/>
              </a:rPr>
              <a:t>notification, </a:t>
            </a:r>
            <a:r>
              <a:rPr sz="1400" dirty="0">
                <a:latin typeface="Bell MT"/>
                <a:cs typeface="Bell MT"/>
              </a:rPr>
              <a:t>and change </a:t>
            </a:r>
            <a:r>
              <a:rPr sz="1400" spc="-5" dirty="0">
                <a:latin typeface="Bell MT"/>
                <a:cs typeface="Bell MT"/>
              </a:rPr>
              <a:t>Whenever </a:t>
            </a:r>
            <a:r>
              <a:rPr sz="1400" dirty="0">
                <a:latin typeface="Bell MT"/>
                <a:cs typeface="Bell MT"/>
              </a:rPr>
              <a:t>to be a  </a:t>
            </a:r>
            <a:r>
              <a:rPr sz="1400" spc="-5" dirty="0">
                <a:latin typeface="Bell MT"/>
                <a:cs typeface="Bell MT"/>
              </a:rPr>
              <a:t>Maximum </a:t>
            </a:r>
            <a:r>
              <a:rPr sz="1400" dirty="0">
                <a:latin typeface="Bell MT"/>
                <a:cs typeface="Bell MT"/>
              </a:rPr>
              <a:t>of CPU </a:t>
            </a:r>
            <a:r>
              <a:rPr sz="1400" spc="-5" dirty="0">
                <a:latin typeface="Bell MT"/>
                <a:cs typeface="Bell MT"/>
              </a:rPr>
              <a:t>Utilization [that] is </a:t>
            </a:r>
            <a:r>
              <a:rPr sz="1400" dirty="0">
                <a:latin typeface="Bell MT"/>
                <a:cs typeface="Bell MT"/>
              </a:rPr>
              <a:t>&gt;= 5 </a:t>
            </a:r>
            <a:r>
              <a:rPr sz="1400" spc="-5" dirty="0">
                <a:latin typeface="Bell MT"/>
                <a:cs typeface="Bell MT"/>
              </a:rPr>
              <a:t>Percent. </a:t>
            </a: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for </a:t>
            </a:r>
            <a:r>
              <a:rPr sz="1400" dirty="0">
                <a:latin typeface="Bell MT"/>
                <a:cs typeface="Bell MT"/>
              </a:rPr>
              <a:t>at </a:t>
            </a:r>
            <a:r>
              <a:rPr sz="1400" spc="-5" dirty="0">
                <a:latin typeface="Bell MT"/>
                <a:cs typeface="Bell MT"/>
              </a:rPr>
              <a:t>least </a:t>
            </a:r>
            <a:r>
              <a:rPr sz="1400" dirty="0">
                <a:latin typeface="Bell MT"/>
                <a:cs typeface="Bell MT"/>
              </a:rPr>
              <a:t>to be  1 </a:t>
            </a:r>
            <a:r>
              <a:rPr sz="1400" spc="-5" dirty="0">
                <a:latin typeface="Bell MT"/>
                <a:cs typeface="Bell MT"/>
              </a:rPr>
              <a:t>consecutive period(s) </a:t>
            </a:r>
            <a:r>
              <a:rPr sz="1400" dirty="0">
                <a:latin typeface="Bell MT"/>
                <a:cs typeface="Bell MT"/>
              </a:rPr>
              <a:t>of 1 </a:t>
            </a:r>
            <a:r>
              <a:rPr sz="1400" spc="-5" dirty="0">
                <a:latin typeface="Bell MT"/>
                <a:cs typeface="Bell MT"/>
              </a:rPr>
              <a:t>Minute. Press </a:t>
            </a:r>
            <a:r>
              <a:rPr sz="1400" dirty="0">
                <a:latin typeface="Bell MT"/>
                <a:cs typeface="Bell MT"/>
              </a:rPr>
              <a:t>Create</a:t>
            </a:r>
            <a:r>
              <a:rPr sz="1400" spc="-5" dirty="0">
                <a:latin typeface="Bell MT"/>
                <a:cs typeface="Bell MT"/>
              </a:rPr>
              <a:t> Alarm.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215" y="1372235"/>
            <a:ext cx="6689090" cy="8609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5482844"/>
            <a:ext cx="6000750" cy="2637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445634"/>
            <a:ext cx="5852795" cy="8312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38480">
              <a:lnSpc>
                <a:spcPts val="1550"/>
              </a:lnSpc>
              <a:spcBef>
                <a:spcPts val="265"/>
              </a:spcBef>
            </a:pPr>
            <a:r>
              <a:rPr sz="1400" spc="-5" dirty="0">
                <a:latin typeface="Bell MT"/>
                <a:cs typeface="Bell MT"/>
              </a:rPr>
              <a:t>From here, we now need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define </a:t>
            </a:r>
            <a:r>
              <a:rPr sz="1400" dirty="0">
                <a:latin typeface="Bell MT"/>
                <a:cs typeface="Bell MT"/>
              </a:rPr>
              <a:t>the </a:t>
            </a:r>
            <a:r>
              <a:rPr sz="1400" spc="-5" dirty="0">
                <a:latin typeface="Bell MT"/>
                <a:cs typeface="Bell MT"/>
              </a:rPr>
              <a:t>action we want AWS to take </a:t>
            </a:r>
            <a:r>
              <a:rPr sz="1400" dirty="0">
                <a:latin typeface="Bell MT"/>
                <a:cs typeface="Bell MT"/>
              </a:rPr>
              <a:t>when  the alarm </a:t>
            </a:r>
            <a:r>
              <a:rPr sz="1400" spc="-5" dirty="0">
                <a:latin typeface="Bell MT"/>
                <a:cs typeface="Bell MT"/>
              </a:rPr>
              <a:t>threshold is</a:t>
            </a:r>
            <a:r>
              <a:rPr sz="1400" spc="-25" dirty="0">
                <a:latin typeface="Bell MT"/>
                <a:cs typeface="Bell MT"/>
              </a:rPr>
              <a:t> </a:t>
            </a:r>
            <a:r>
              <a:rPr sz="1400" dirty="0">
                <a:latin typeface="Bell MT"/>
                <a:cs typeface="Bell MT"/>
              </a:rPr>
              <a:t>hit.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5"/>
              </a:spcBef>
            </a:pPr>
            <a:r>
              <a:rPr sz="1400" dirty="0">
                <a:latin typeface="Bell MT"/>
                <a:cs typeface="Bell MT"/>
              </a:rPr>
              <a:t>In </a:t>
            </a:r>
            <a:r>
              <a:rPr sz="1400" spc="-5" dirty="0">
                <a:latin typeface="Bell MT"/>
                <a:cs typeface="Bell MT"/>
              </a:rPr>
              <a:t>the Take the action area, </a:t>
            </a:r>
            <a:r>
              <a:rPr sz="1400" dirty="0">
                <a:latin typeface="Bell MT"/>
                <a:cs typeface="Bell MT"/>
              </a:rPr>
              <a:t>we </a:t>
            </a:r>
            <a:r>
              <a:rPr sz="1400" spc="-5" dirty="0">
                <a:latin typeface="Bell MT"/>
                <a:cs typeface="Bell MT"/>
              </a:rPr>
              <a:t>want to </a:t>
            </a:r>
            <a:r>
              <a:rPr sz="1400" dirty="0">
                <a:latin typeface="Bell MT"/>
                <a:cs typeface="Bell MT"/>
              </a:rPr>
              <a:t>Add 1 </a:t>
            </a:r>
            <a:r>
              <a:rPr sz="1400" spc="-10" dirty="0">
                <a:latin typeface="Bell MT"/>
                <a:cs typeface="Bell MT"/>
              </a:rPr>
              <a:t>instance. </a:t>
            </a: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the Instances needed  </a:t>
            </a:r>
            <a:r>
              <a:rPr sz="1400" dirty="0">
                <a:latin typeface="Bell MT"/>
                <a:cs typeface="Bell MT"/>
              </a:rPr>
              <a:t>to 300 </a:t>
            </a:r>
            <a:r>
              <a:rPr sz="1400" spc="-5" dirty="0">
                <a:latin typeface="Bell MT"/>
                <a:cs typeface="Bell MT"/>
              </a:rPr>
              <a:t>seconds </a:t>
            </a:r>
            <a:r>
              <a:rPr sz="1400" dirty="0">
                <a:latin typeface="Bell MT"/>
                <a:cs typeface="Bell MT"/>
              </a:rPr>
              <a:t>to </a:t>
            </a:r>
            <a:r>
              <a:rPr sz="1400" spc="-5" dirty="0">
                <a:latin typeface="Bell MT"/>
                <a:cs typeface="Bell MT"/>
              </a:rPr>
              <a:t>warm up after each</a:t>
            </a:r>
            <a:r>
              <a:rPr sz="1400" spc="-15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step.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2681352"/>
            <a:ext cx="6000750" cy="2867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3925" y="6545961"/>
            <a:ext cx="6000750" cy="174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641476"/>
            <a:ext cx="5777230" cy="834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2174875">
              <a:lnSpc>
                <a:spcPts val="1550"/>
              </a:lnSpc>
              <a:spcBef>
                <a:spcPts val="260"/>
              </a:spcBef>
            </a:pPr>
            <a:r>
              <a:rPr sz="1400" spc="-5" dirty="0">
                <a:latin typeface="Bell MT"/>
                <a:cs typeface="Bell MT"/>
              </a:rPr>
              <a:t>Under Decrease Group Size, also Add new alarm.  Again, </a:t>
            </a:r>
            <a:r>
              <a:rPr sz="1400" dirty="0">
                <a:latin typeface="Bell MT"/>
                <a:cs typeface="Bell MT"/>
              </a:rPr>
              <a:t>deselect the </a:t>
            </a:r>
            <a:r>
              <a:rPr sz="1400" spc="-5" dirty="0">
                <a:latin typeface="Bell MT"/>
                <a:cs typeface="Bell MT"/>
              </a:rPr>
              <a:t>send notification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option.</a:t>
            </a:r>
            <a:endParaRPr sz="1400">
              <a:latin typeface="Bell MT"/>
              <a:cs typeface="Bell MT"/>
            </a:endParaRPr>
          </a:p>
          <a:p>
            <a:pPr marL="12700" marR="5080">
              <a:lnSpc>
                <a:spcPts val="1550"/>
              </a:lnSpc>
              <a:spcBef>
                <a:spcPts val="35"/>
              </a:spcBef>
            </a:pPr>
            <a:r>
              <a:rPr sz="1400" dirty="0">
                <a:latin typeface="Bell MT"/>
                <a:cs typeface="Bell MT"/>
              </a:rPr>
              <a:t>Set </a:t>
            </a:r>
            <a:r>
              <a:rPr sz="1400" spc="-5" dirty="0">
                <a:latin typeface="Bell MT"/>
                <a:cs typeface="Bell MT"/>
              </a:rPr>
              <a:t>Whenever </a:t>
            </a:r>
            <a:r>
              <a:rPr sz="1400" dirty="0">
                <a:latin typeface="Bell MT"/>
                <a:cs typeface="Bell MT"/>
              </a:rPr>
              <a:t>to a </a:t>
            </a:r>
            <a:r>
              <a:rPr sz="1400" spc="-5" dirty="0">
                <a:latin typeface="Bell MT"/>
                <a:cs typeface="Bell MT"/>
              </a:rPr>
              <a:t>Minimum of </a:t>
            </a:r>
            <a:r>
              <a:rPr sz="1400" dirty="0">
                <a:latin typeface="Bell MT"/>
                <a:cs typeface="Bell MT"/>
              </a:rPr>
              <a:t>CPU </a:t>
            </a:r>
            <a:r>
              <a:rPr sz="1400" spc="-5" dirty="0">
                <a:latin typeface="Bell MT"/>
                <a:cs typeface="Bell MT"/>
              </a:rPr>
              <a:t>Utilization [that] is </a:t>
            </a:r>
            <a:r>
              <a:rPr sz="1400" dirty="0">
                <a:latin typeface="Bell MT"/>
                <a:cs typeface="Bell MT"/>
              </a:rPr>
              <a:t>&lt;= 19 Percent </a:t>
            </a:r>
            <a:r>
              <a:rPr sz="1400" spc="-5" dirty="0">
                <a:latin typeface="Bell MT"/>
                <a:cs typeface="Bell MT"/>
              </a:rPr>
              <a:t>for at  least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consecutive period of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Minute. Create</a:t>
            </a:r>
            <a:r>
              <a:rPr sz="1400" spc="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Alarm.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904739"/>
            <a:ext cx="5092065" cy="436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65"/>
              </a:spcBef>
            </a:pPr>
            <a:r>
              <a:rPr sz="1400" dirty="0">
                <a:latin typeface="Bell MT"/>
                <a:cs typeface="Bell MT"/>
              </a:rPr>
              <a:t>Then set Take the </a:t>
            </a:r>
            <a:r>
              <a:rPr sz="1400" spc="-5" dirty="0">
                <a:latin typeface="Bell MT"/>
                <a:cs typeface="Bell MT"/>
              </a:rPr>
              <a:t>action to Remove </a:t>
            </a:r>
            <a:r>
              <a:rPr sz="1400" dirty="0">
                <a:latin typeface="Bell MT"/>
                <a:cs typeface="Bell MT"/>
              </a:rPr>
              <a:t>1 </a:t>
            </a:r>
            <a:r>
              <a:rPr sz="1400" spc="-5" dirty="0">
                <a:latin typeface="Bell MT"/>
                <a:cs typeface="Bell MT"/>
              </a:rPr>
              <a:t>instances. Press next configure  notifications.</a:t>
            </a:r>
            <a:endParaRPr sz="1400">
              <a:latin typeface="Bell MT"/>
              <a:cs typeface="Bel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447405"/>
            <a:ext cx="4296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Bell MT"/>
                <a:cs typeface="Bell MT"/>
              </a:rPr>
              <a:t>Do </a:t>
            </a:r>
            <a:r>
              <a:rPr sz="1400" spc="-5" dirty="0">
                <a:latin typeface="Bell MT"/>
                <a:cs typeface="Bell MT"/>
              </a:rPr>
              <a:t>nothing on </a:t>
            </a:r>
            <a:r>
              <a:rPr sz="1400" dirty="0">
                <a:latin typeface="Bell MT"/>
                <a:cs typeface="Bell MT"/>
              </a:rPr>
              <a:t>the next </a:t>
            </a:r>
            <a:r>
              <a:rPr sz="1400" spc="-5" dirty="0">
                <a:latin typeface="Bell MT"/>
                <a:cs typeface="Bell MT"/>
              </a:rPr>
              <a:t>page, </a:t>
            </a:r>
            <a:r>
              <a:rPr sz="1400" dirty="0">
                <a:latin typeface="Bell MT"/>
                <a:cs typeface="Bell MT"/>
              </a:rPr>
              <a:t>choose </a:t>
            </a:r>
            <a:r>
              <a:rPr sz="1400" spc="-5" dirty="0">
                <a:latin typeface="Bell MT"/>
                <a:cs typeface="Bell MT"/>
              </a:rPr>
              <a:t>Next: Configure</a:t>
            </a:r>
            <a:r>
              <a:rPr sz="1400" spc="-20" dirty="0">
                <a:latin typeface="Bell MT"/>
                <a:cs typeface="Bell MT"/>
              </a:rPr>
              <a:t> </a:t>
            </a:r>
            <a:r>
              <a:rPr sz="1400" spc="-5" dirty="0">
                <a:latin typeface="Bell MT"/>
                <a:cs typeface="Bell MT"/>
              </a:rPr>
              <a:t>tags.</a:t>
            </a:r>
            <a:endParaRPr sz="14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</TotalTime>
  <Words>748</Words>
  <Application>Microsoft Office PowerPoint</Application>
  <PresentationFormat>Custom</PresentationFormat>
  <Paragraphs>40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Flow</vt:lpstr>
      <vt:lpstr>20. HORIZONTAL VS. VERTICAL SCALING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20. HORIZONTAL VS. VERTICAL SCALING</dc:title>
  <dc:creator>Windows User</dc:creator>
  <cp:lastModifiedBy>godwill</cp:lastModifiedBy>
  <cp:revision>1</cp:revision>
  <dcterms:created xsi:type="dcterms:W3CDTF">2020-04-25T22:19:50Z</dcterms:created>
  <dcterms:modified xsi:type="dcterms:W3CDTF">2020-04-25T23:55:17Z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